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7"/>
  </p:notesMasterIdLst>
  <p:sldIdLst>
    <p:sldId id="258" r:id="rId2"/>
    <p:sldId id="259" r:id="rId3"/>
    <p:sldId id="264" r:id="rId4"/>
    <p:sldId id="257" r:id="rId5"/>
    <p:sldId id="265" r:id="rId6"/>
    <p:sldId id="261" r:id="rId7"/>
    <p:sldId id="271" r:id="rId8"/>
    <p:sldId id="274" r:id="rId9"/>
    <p:sldId id="275" r:id="rId10"/>
    <p:sldId id="263" r:id="rId11"/>
    <p:sldId id="266" r:id="rId12"/>
    <p:sldId id="268" r:id="rId13"/>
    <p:sldId id="273" r:id="rId14"/>
    <p:sldId id="269" r:id="rId15"/>
    <p:sldId id="270" r:id="rId1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396" autoAdjust="0"/>
  </p:normalViewPr>
  <p:slideViewPr>
    <p:cSldViewPr>
      <p:cViewPr varScale="1">
        <p:scale>
          <a:sx n="66" d="100"/>
          <a:sy n="66" d="100"/>
        </p:scale>
        <p:origin x="1930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57A24-0D85-4168-8A91-6493B3A0CAB0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25BBE-01C6-4994-B00C-E166C828CD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6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25BBE-01C6-4994-B00C-E166C828CD9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313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3E3348-6E96-41CF-806F-6E92065527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75296-A579-4A6C-8D35-55EA6EE8A5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39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BA239F-F83E-438E-A72F-7F944D9583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5474E-5CD5-421F-8065-028ADF0110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23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BA239F-F83E-438E-A72F-7F944D9583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5474E-5CD5-421F-8065-028ADF0110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789330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BA239F-F83E-438E-A72F-7F944D9583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5474E-5CD5-421F-8065-028ADF0110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7123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BA239F-F83E-438E-A72F-7F944D9583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5474E-5CD5-421F-8065-028ADF0110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295643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BA239F-F83E-438E-A72F-7F944D9583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5474E-5CD5-421F-8065-028ADF0110F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0635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852738-1B63-4C34-BF38-0B09572B02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5E939-3E79-4466-A4CC-50CBEE9DE5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7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7A6306-62C9-4F62-B854-82D0CB9483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8BAA4E-0F4F-4161-9F43-6F875BB7D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33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180F38-1895-4CF4-9F2E-6DEB8FA6936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D1CB1D-1C7E-49F0-806F-C1E31A9A85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59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4D83B6-2052-41C3-A989-2201BA07A3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7F125-601D-4AF8-9006-98CD1FFB57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7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50D8B2-3677-49D4-B51C-A005D45F09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11E8B-89C0-44ED-9459-20AFA21383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07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C443A8-93F9-4F74-BE6B-E8D36213D2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46337-7189-42DF-BFE8-F46D1AC4C2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218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C2774B-1CC1-4510-8DC3-6C0CFBC48B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ED4E7A-1276-4D21-B049-EAC5DDD35E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88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C0DFD5-FE3F-434C-BE69-3B77D0A05E7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816D54-D88A-4308-87A7-DD4A77FAD9E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5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B36D73-0F33-4539-83D0-C926BE0788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F39277-27F3-4B7D-819F-0C314C34DF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22C0CE-4FDD-4ED5-B6FE-6F637356E9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260609-339D-4861-A07D-594AF325CB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1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3322-F301-48D7-B8FE-3D63AD77F266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BE5189C-BDDE-47F9-88A4-66D4ECEBA3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65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gbuz-lubimova@med.permkrai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psma.ru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81318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Чусовской городской округ-территория, комфортная для работы, проживания </a:t>
            </a:r>
            <a:r>
              <a:rPr lang="ru-RU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отдыха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ED4E7A-1276-4D21-B049-EAC5DDD35E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utoShape 2" descr="http://enc.permculture.ru/getImage.do?object=1804377920&amp;original=1&amp;compatible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AutoShape 4" descr="http://enc.permculture.ru/getImage.do?object=1804377920&amp;original=1&amp;compatible=1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8" y="1354526"/>
            <a:ext cx="5565570" cy="544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31387"/>
              </p:ext>
            </p:extLst>
          </p:nvPr>
        </p:nvGraphicFramePr>
        <p:xfrm>
          <a:off x="5076056" y="1268760"/>
          <a:ext cx="4032448" cy="52287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2448"/>
              </a:tblGrid>
              <a:tr h="3940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</a:rPr>
                        <a:t>Площадь территории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8023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3 447 км²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4065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Плотность населения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02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</a:rPr>
                        <a:t>51,2 чел./км²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406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      Всего население- 64 392 чел.,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575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 в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</a:rPr>
                        <a:t>т.ч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. прикрепленное – 57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473 чел.</a:t>
                      </a: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4065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Структура населения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4065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дети от 0 до 17 лет  - 20%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4065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Пермский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</a:rPr>
                        <a:t> край – 23%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4065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трудоспособного возраста – 53%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4065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Пермский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</a:rPr>
                        <a:t> край – 53%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8078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</a:rPr>
                        <a:t>старше трудоспособного возраста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</a:rPr>
                        <a:t> – 27%</a:t>
                      </a:r>
                      <a:endParaRPr lang="ru-RU" sz="16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4065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Пермский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</a:rPr>
                        <a:t> край – 25%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71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7"/>
    </mc:Choice>
    <mc:Fallback xmlns="">
      <p:transition spd="slow" advTm="1447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80" y="260648"/>
            <a:ext cx="9036496" cy="70609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Реализация региональной программы </a:t>
            </a:r>
            <a:r>
              <a:rPr lang="ru-RU" sz="2400" b="1" dirty="0" smtClean="0">
                <a:solidFill>
                  <a:srgbClr val="FF0000"/>
                </a:solidFill>
              </a:rPr>
              <a:t>«</a:t>
            </a:r>
            <a:r>
              <a:rPr lang="ru-RU" sz="2400" b="1" dirty="0">
                <a:solidFill>
                  <a:srgbClr val="FF0000"/>
                </a:solidFill>
              </a:rPr>
              <a:t>Модернизация первичного звена» </a:t>
            </a:r>
            <a:r>
              <a:rPr lang="ru-RU" sz="2400" b="1" dirty="0" smtClean="0">
                <a:solidFill>
                  <a:srgbClr val="FF0000"/>
                </a:solidFill>
              </a:rPr>
              <a:t>в </a:t>
            </a:r>
            <a:r>
              <a:rPr lang="ru-RU" sz="2400" b="1" dirty="0">
                <a:solidFill>
                  <a:srgbClr val="FF0000"/>
                </a:solidFill>
              </a:rPr>
              <a:t>ГБУЗ ПК «ЧБ им. В.Г. Любимова</a:t>
            </a:r>
            <a:r>
              <a:rPr lang="ru-RU" sz="2400" b="1" dirty="0" smtClean="0">
                <a:solidFill>
                  <a:srgbClr val="FF0000"/>
                </a:solidFill>
              </a:rPr>
              <a:t>»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ED4E7A-1276-4D21-B049-EAC5DDD35E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9532" y="1097490"/>
            <a:ext cx="8568691" cy="1853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tabLst>
                <a:tab pos="180340" algn="l"/>
                <a:tab pos="457200" algn="l"/>
              </a:tabLst>
            </a:pPr>
            <a:r>
              <a:rPr lang="ru-RU" b="1" dirty="0" smtClean="0">
                <a:latin typeface="+mj-lt"/>
                <a:ea typeface="Calibri"/>
                <a:cs typeface="Times New Roman"/>
              </a:rPr>
              <a:t>В </a:t>
            </a:r>
            <a:r>
              <a:rPr lang="ru-RU" b="1" dirty="0" smtClean="0">
                <a:latin typeface="+mj-lt"/>
                <a:ea typeface="Calibri"/>
                <a:cs typeface="Times New Roman"/>
              </a:rPr>
              <a:t>ближайшее время </a:t>
            </a:r>
            <a:r>
              <a:rPr lang="ru-RU" b="1" dirty="0" smtClean="0">
                <a:latin typeface="+mj-lt"/>
                <a:ea typeface="Calibri"/>
                <a:cs typeface="Times New Roman"/>
              </a:rPr>
              <a:t>планируется открытие поликлиники </a:t>
            </a:r>
            <a:r>
              <a:rPr lang="ru-RU" b="1" dirty="0">
                <a:latin typeface="+mj-lt"/>
                <a:ea typeface="Calibri"/>
                <a:cs typeface="Times New Roman"/>
              </a:rPr>
              <a:t>на 400 посещений в смену по адресу: г. Чусовой, ул. Коммунистическая, д. 19.  </a:t>
            </a:r>
            <a:endParaRPr lang="ru-RU" b="1" dirty="0" smtClean="0">
              <a:latin typeface="+mj-lt"/>
              <a:ea typeface="Calibri"/>
              <a:cs typeface="Times New Roman"/>
            </a:endParaRPr>
          </a:p>
          <a:p>
            <a:pPr algn="just">
              <a:lnSpc>
                <a:spcPct val="106000"/>
              </a:lnSpc>
              <a:tabLst>
                <a:tab pos="180340" algn="l"/>
                <a:tab pos="457200" algn="l"/>
              </a:tabLst>
            </a:pPr>
            <a:r>
              <a:rPr lang="ru-RU" b="1" dirty="0" smtClean="0">
                <a:latin typeface="+mj-lt"/>
                <a:ea typeface="Calibri"/>
                <a:cs typeface="Times New Roman"/>
              </a:rPr>
              <a:t>Общая </a:t>
            </a:r>
            <a:r>
              <a:rPr lang="ru-RU" b="1" dirty="0">
                <a:latin typeface="+mj-lt"/>
                <a:ea typeface="Calibri"/>
                <a:cs typeface="Times New Roman"/>
              </a:rPr>
              <a:t>площадь поликлиники составит 6 588,4 кв. м. Общая стоимость строительства составит 1 066,0 млн. руб., из которых средства федерального бюджета – 212,8 млн. руб</a:t>
            </a:r>
            <a:r>
              <a:rPr lang="ru-RU" b="1" dirty="0" smtClean="0">
                <a:latin typeface="+mj-lt"/>
                <a:ea typeface="Calibri"/>
                <a:cs typeface="Times New Roman"/>
              </a:rPr>
              <a:t>. </a:t>
            </a:r>
          </a:p>
          <a:p>
            <a:pPr algn="just">
              <a:lnSpc>
                <a:spcPct val="106000"/>
              </a:lnSpc>
              <a:tabLst>
                <a:tab pos="180340" algn="l"/>
                <a:tab pos="457200" algn="l"/>
              </a:tabLst>
            </a:pPr>
            <a:endParaRPr lang="ru-RU" b="1" dirty="0">
              <a:latin typeface="+mj-lt"/>
              <a:ea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36912"/>
            <a:ext cx="5857538" cy="39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4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2"/>
    </mc:Choice>
    <mc:Fallback xmlns="">
      <p:transition spd="slow" advTm="1142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Чусовой - не только территория опережающего социально-экономического развития, но </a:t>
            </a:r>
            <a:r>
              <a:rPr lang="ru-RU" sz="2400" b="1" dirty="0" smtClean="0">
                <a:solidFill>
                  <a:srgbClr val="FF0000"/>
                </a:solidFill>
              </a:rPr>
              <a:t>и «комфортная среда</a:t>
            </a:r>
            <a:r>
              <a:rPr lang="ru-RU" sz="2400" b="1" dirty="0">
                <a:solidFill>
                  <a:srgbClr val="FF0000"/>
                </a:solidFill>
              </a:rPr>
              <a:t>» для проживания, отдыха и занятия </a:t>
            </a:r>
            <a:r>
              <a:rPr lang="ru-RU" sz="2400" b="1" dirty="0" smtClean="0">
                <a:solidFill>
                  <a:srgbClr val="FF0000"/>
                </a:solidFill>
              </a:rPr>
              <a:t>спортом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78" y="4016141"/>
            <a:ext cx="3948424" cy="2841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26" y="1351954"/>
            <a:ext cx="3923928" cy="2917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754" y="4234756"/>
            <a:ext cx="3963624" cy="26026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195" y="1646176"/>
            <a:ext cx="4040549" cy="25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4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3"/>
    </mc:Choice>
    <mc:Fallback xmlns="">
      <p:transition spd="slow" advTm="1139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3986701" cy="24684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193" y="-13681"/>
            <a:ext cx="4183053" cy="23311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09" y="2412546"/>
            <a:ext cx="3982193" cy="21302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204" y="2065063"/>
            <a:ext cx="4175042" cy="2477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70" y="4474069"/>
            <a:ext cx="4050353" cy="2322014"/>
          </a:xfrm>
          <a:prstGeom prst="rect">
            <a:avLst/>
          </a:prstGeom>
        </p:spPr>
      </p:pic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3" t="14647" r="27412" b="24625"/>
          <a:stretch>
            <a:fillRect/>
          </a:stretch>
        </p:blipFill>
        <p:spPr bwMode="auto">
          <a:xfrm>
            <a:off x="4113848" y="4390976"/>
            <a:ext cx="4155398" cy="255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81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6"/>
    </mc:Choice>
    <mc:Fallback xmlns="">
      <p:transition spd="slow" advTm="1096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" y="17359"/>
            <a:ext cx="3456384" cy="22317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091" y="4079991"/>
            <a:ext cx="4036554" cy="26915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579" y="17359"/>
            <a:ext cx="2668066" cy="41317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6" y="2249130"/>
            <a:ext cx="3444589" cy="22906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82" y="3284984"/>
            <a:ext cx="2356482" cy="35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9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642061"/>
            <a:ext cx="7832714" cy="235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Юридический  </a:t>
            </a:r>
            <a:r>
              <a:rPr lang="ru-RU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адрес: 618204, Пермский край, </a:t>
            </a:r>
            <a:endParaRPr lang="ru-RU" sz="2400" b="1" dirty="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Чусовой, ул</a:t>
            </a:r>
            <a:r>
              <a:rPr lang="ru-RU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Сивкова</a:t>
            </a:r>
            <a:r>
              <a:rPr lang="ru-RU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000" b="1" dirty="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телефоны: </a:t>
            </a:r>
            <a:r>
              <a:rPr lang="ru-RU" sz="24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(34256) 4-47-66, </a:t>
            </a:r>
            <a:r>
              <a:rPr lang="ru-RU" sz="2400" b="1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4-35-60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400" b="1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лавный врач 4-35-36, 89048459669</a:t>
            </a:r>
            <a:endParaRPr lang="ru-RU" sz="24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+mj-lt"/>
                <a:ea typeface="Times New Roman" panose="02020603050405020304" pitchFamily="18" charset="0"/>
              </a:rPr>
              <a:t>сайт: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чусовскаябольница.рф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  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+mj-lt"/>
                <a:ea typeface="Times New Roman" panose="02020603050405020304" pitchFamily="18" charset="0"/>
              </a:rPr>
              <a:t>   </a:t>
            </a:r>
          </a:p>
          <a:p>
            <a:pPr algn="ctr"/>
            <a:r>
              <a:rPr lang="en-US" sz="2000" b="1" dirty="0" smtClean="0">
                <a:latin typeface="+mj-lt"/>
                <a:ea typeface="Times New Roman" panose="02020603050405020304" pitchFamily="18" charset="0"/>
              </a:rPr>
              <a:t>E</a:t>
            </a:r>
            <a:r>
              <a:rPr lang="ru-RU" sz="2000" b="1" dirty="0">
                <a:latin typeface="+mj-lt"/>
                <a:ea typeface="Times New Roman" panose="02020603050405020304" pitchFamily="18" charset="0"/>
              </a:rPr>
              <a:t>-</a:t>
            </a:r>
            <a:r>
              <a:rPr lang="en-US" sz="2000" b="1" dirty="0">
                <a:latin typeface="+mj-lt"/>
                <a:ea typeface="Times New Roman" panose="02020603050405020304" pitchFamily="18" charset="0"/>
              </a:rPr>
              <a:t>mail</a:t>
            </a:r>
            <a:r>
              <a:rPr lang="ru-RU" sz="2000" b="1" dirty="0"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FF0000"/>
                </a:solidFill>
                <a:latin typeface="+mj-lt"/>
                <a:hlinkClick r:id="rId2"/>
              </a:rPr>
              <a:t>gbuz-lubimova@med.permkrai.ru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4" descr="chusuvo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537" y="4472179"/>
            <a:ext cx="1892910" cy="233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83705" y="-96644"/>
            <a:ext cx="697658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Государственное бюджетное учреждение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здравоохранения Пермского края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«Чусовская больница имени В.Г. Любимова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35" y="4472179"/>
            <a:ext cx="1454779" cy="23738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84666"/>
            <a:ext cx="1507567" cy="2261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29" y="4485317"/>
            <a:ext cx="1732793" cy="231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0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4"/>
    </mc:Choice>
    <mc:Fallback xmlns="">
      <p:transition spd="slow" advTm="1154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700808"/>
            <a:ext cx="7992888" cy="1722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СПАСИБО </a:t>
            </a:r>
            <a:endParaRPr lang="ru-RU" sz="48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 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ВНИМАНИЕ!</a:t>
            </a:r>
            <a:endParaRPr lang="ru-RU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39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1"/>
    </mc:Choice>
    <mc:Fallback xmlns="">
      <p:transition spd="slow" advTm="728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12879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Структура ГБУЗ ПК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«Чусовская больница им. В.Г. Любимова»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9"/>
          </a:xfrm>
        </p:spPr>
        <p:txBody>
          <a:bodyPr>
            <a:normAutofit fontScale="92500"/>
          </a:bodyPr>
          <a:lstStyle/>
          <a:p>
            <a:r>
              <a:rPr lang="ru-RU" sz="1800" b="1" u="sng" dirty="0" smtClean="0">
                <a:solidFill>
                  <a:schemeClr val="tx1"/>
                </a:solidFill>
              </a:rPr>
              <a:t>Круглосуточный стационар на 294 койки (11 отделений</a:t>
            </a:r>
            <a:r>
              <a:rPr lang="ru-RU" sz="1800" dirty="0" smtClean="0">
                <a:solidFill>
                  <a:schemeClr val="tx1"/>
                </a:solidFill>
              </a:rPr>
              <a:t>), в том числе: 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ПСО «неврология», ПСО «кардиология» </a:t>
            </a:r>
            <a:r>
              <a:rPr lang="ru-RU" sz="1800" dirty="0">
                <a:solidFill>
                  <a:schemeClr val="tx1"/>
                </a:solidFill>
              </a:rPr>
              <a:t>для </a:t>
            </a:r>
            <a:r>
              <a:rPr lang="ru-RU" sz="1800" dirty="0" smtClean="0">
                <a:solidFill>
                  <a:schemeClr val="tx1"/>
                </a:solidFill>
              </a:rPr>
              <a:t>пациентов городов </a:t>
            </a:r>
            <a:r>
              <a:rPr lang="ru-RU" sz="1800" dirty="0">
                <a:solidFill>
                  <a:schemeClr val="tx1"/>
                </a:solidFill>
              </a:rPr>
              <a:t>Лысьва, </a:t>
            </a:r>
            <a:r>
              <a:rPr lang="ru-RU" sz="1800" dirty="0" smtClean="0">
                <a:solidFill>
                  <a:schemeClr val="tx1"/>
                </a:solidFill>
              </a:rPr>
              <a:t>Гремячинск, Губаха, Горнозаводска общей </a:t>
            </a:r>
            <a:r>
              <a:rPr lang="ru-RU" sz="1800" dirty="0">
                <a:solidFill>
                  <a:schemeClr val="tx1"/>
                </a:solidFill>
              </a:rPr>
              <a:t>численностью 180,0 тыс. </a:t>
            </a:r>
            <a:r>
              <a:rPr lang="ru-RU" sz="1800" dirty="0" smtClean="0">
                <a:solidFill>
                  <a:schemeClr val="tx1"/>
                </a:solidFill>
              </a:rPr>
              <a:t>человек;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Межрайонные центры по «</a:t>
            </a:r>
            <a:r>
              <a:rPr lang="ru-RU" sz="1800" dirty="0" smtClean="0">
                <a:solidFill>
                  <a:schemeClr val="tx1"/>
                </a:solidFill>
              </a:rPr>
              <a:t>травматологии и ортопедии», «акушерству и гинекологии» для пациентов  г. Горнозаводска, г. Гремячинска </a:t>
            </a:r>
            <a:r>
              <a:rPr lang="ru-RU" sz="1800" dirty="0">
                <a:solidFill>
                  <a:schemeClr val="tx1"/>
                </a:solidFill>
              </a:rPr>
              <a:t>и </a:t>
            </a:r>
            <a:r>
              <a:rPr lang="ru-RU" sz="1800" dirty="0" smtClean="0">
                <a:solidFill>
                  <a:schemeClr val="tx1"/>
                </a:solidFill>
              </a:rPr>
              <a:t>г. </a:t>
            </a:r>
            <a:r>
              <a:rPr lang="ru-RU" sz="1800" dirty="0" err="1" smtClean="0">
                <a:solidFill>
                  <a:schemeClr val="tx1"/>
                </a:solidFill>
              </a:rPr>
              <a:t>Губахи</a:t>
            </a:r>
            <a:r>
              <a:rPr lang="ru-RU" sz="1800" dirty="0" smtClean="0">
                <a:solidFill>
                  <a:schemeClr val="tx1"/>
                </a:solidFill>
              </a:rPr>
              <a:t>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Инфекционное отделение</a:t>
            </a:r>
            <a:r>
              <a:rPr lang="ru-RU" sz="1800" dirty="0" smtClean="0">
                <a:solidFill>
                  <a:schemeClr val="tx1"/>
                </a:solidFill>
              </a:rPr>
              <a:t> для пациентов </a:t>
            </a:r>
            <a:r>
              <a:rPr lang="ru-RU" sz="1800" dirty="0" err="1" smtClean="0">
                <a:solidFill>
                  <a:schemeClr val="tx1"/>
                </a:solidFill>
              </a:rPr>
              <a:t>г.Чусового</a:t>
            </a:r>
            <a:r>
              <a:rPr lang="ru-RU" sz="1800" dirty="0" smtClean="0">
                <a:solidFill>
                  <a:schemeClr val="tx1"/>
                </a:solidFill>
              </a:rPr>
              <a:t> и г. Лысьвы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Стационарное отделение реабилитации второго  этапа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1800" b="1" u="sng" dirty="0" smtClean="0">
                <a:solidFill>
                  <a:schemeClr val="tx1"/>
                </a:solidFill>
              </a:rPr>
              <a:t>Дневной стационар на </a:t>
            </a:r>
            <a:r>
              <a:rPr lang="ru-RU" b="1" u="sng" dirty="0" smtClean="0">
                <a:solidFill>
                  <a:schemeClr val="tx1"/>
                </a:solidFill>
              </a:rPr>
              <a:t>89</a:t>
            </a:r>
            <a:r>
              <a:rPr lang="ru-RU" sz="1800" b="1" u="sng" dirty="0" smtClean="0">
                <a:solidFill>
                  <a:schemeClr val="tx1"/>
                </a:solidFill>
              </a:rPr>
              <a:t> коек</a:t>
            </a:r>
            <a:endParaRPr lang="ru-RU" sz="1800" dirty="0" smtClean="0">
              <a:solidFill>
                <a:schemeClr val="tx1"/>
              </a:solidFill>
            </a:endParaRPr>
          </a:p>
          <a:p>
            <a:r>
              <a:rPr lang="ru-RU" sz="1800" b="1" u="sng" dirty="0" smtClean="0">
                <a:solidFill>
                  <a:schemeClr val="tx1"/>
                </a:solidFill>
              </a:rPr>
              <a:t>Амбулаторная служба: 11 подразделений на 738 посещений в смену, </a:t>
            </a:r>
            <a:r>
              <a:rPr lang="ru-RU" sz="1800" dirty="0" smtClean="0">
                <a:solidFill>
                  <a:schemeClr val="tx1"/>
                </a:solidFill>
              </a:rPr>
              <a:t>в том числе: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Центр амбулаторной онкологической помощи с дневным стационаром </a:t>
            </a:r>
            <a:r>
              <a:rPr lang="ru-RU" sz="1800" dirty="0" smtClean="0">
                <a:solidFill>
                  <a:schemeClr val="tx1"/>
                </a:solidFill>
              </a:rPr>
              <a:t>для </a:t>
            </a:r>
            <a:r>
              <a:rPr lang="ru-RU" sz="1800" dirty="0">
                <a:solidFill>
                  <a:schemeClr val="tx1"/>
                </a:solidFill>
              </a:rPr>
              <a:t>пациентов </a:t>
            </a:r>
            <a:r>
              <a:rPr lang="ru-RU" sz="1800" dirty="0" smtClean="0">
                <a:solidFill>
                  <a:schemeClr val="tx1"/>
                </a:solidFill>
              </a:rPr>
              <a:t>г. </a:t>
            </a:r>
            <a:r>
              <a:rPr lang="ru-RU" sz="1800" dirty="0" err="1" smtClean="0">
                <a:solidFill>
                  <a:schemeClr val="tx1"/>
                </a:solidFill>
              </a:rPr>
              <a:t>Чусового</a:t>
            </a:r>
            <a:r>
              <a:rPr lang="ru-RU" sz="1800" dirty="0" smtClean="0">
                <a:solidFill>
                  <a:schemeClr val="tx1"/>
                </a:solidFill>
              </a:rPr>
              <a:t>, г. Лысьвы, г. Горнозаводска;</a:t>
            </a:r>
          </a:p>
          <a:p>
            <a:r>
              <a:rPr lang="ru-RU" sz="1800" b="1" u="sng" dirty="0" smtClean="0">
                <a:solidFill>
                  <a:schemeClr val="tx1"/>
                </a:solidFill>
              </a:rPr>
              <a:t>18 Фельдшерско-акушерских пунктов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D1CB1D-1C7E-49F0-806F-C1E31A9A85E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03"/>
    </mc:Choice>
    <mc:Fallback xmlns="">
      <p:transition spd="slow" advTm="1770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ED4E7A-1276-4D21-B049-EAC5DDD35E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" t="6160" r="709" b="16336"/>
          <a:stretch/>
        </p:blipFill>
        <p:spPr>
          <a:xfrm>
            <a:off x="-27215" y="0"/>
            <a:ext cx="4540190" cy="2718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" t="6313" r="417" b="18099"/>
          <a:stretch/>
        </p:blipFill>
        <p:spPr>
          <a:xfrm>
            <a:off x="4527646" y="0"/>
            <a:ext cx="4616354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974" t="6563" r="4383" b="26249"/>
          <a:stretch/>
        </p:blipFill>
        <p:spPr>
          <a:xfrm>
            <a:off x="-27216" y="2276872"/>
            <a:ext cx="4540191" cy="23616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0"/>
          <a:stretch/>
        </p:blipFill>
        <p:spPr>
          <a:xfrm>
            <a:off x="4522937" y="2276872"/>
            <a:ext cx="4621063" cy="25791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0"/>
          <a:stretch/>
        </p:blipFill>
        <p:spPr>
          <a:xfrm>
            <a:off x="-27215" y="4638473"/>
            <a:ext cx="4550151" cy="22023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5" t="12091" b="16509"/>
          <a:stretch/>
        </p:blipFill>
        <p:spPr>
          <a:xfrm>
            <a:off x="4503329" y="4557141"/>
            <a:ext cx="4640671" cy="2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6"/>
    </mc:Choice>
    <mc:Fallback xmlns="">
      <p:transition spd="slow" advTm="677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501"/>
            <a:ext cx="8229600" cy="92211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Потребность во врачебных кадрах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193929"/>
              </p:ext>
            </p:extLst>
          </p:nvPr>
        </p:nvGraphicFramePr>
        <p:xfrm>
          <a:off x="290656" y="2204863"/>
          <a:ext cx="8229600" cy="4138776"/>
        </p:xfrm>
        <a:graphic>
          <a:graphicData uri="http://schemas.openxmlformats.org/drawingml/2006/table">
            <a:tbl>
              <a:tblPr firstRow="1" firstCol="1" bandRow="1"/>
              <a:tblGrid>
                <a:gridCol w="4065320"/>
                <a:gridCol w="4164280"/>
              </a:tblGrid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поликлиника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стационар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Врач-невролог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Врач-невролог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Врач-кардиолог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Врач-кардиолог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Врач-терапевт участковый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 ультразвуковой диагностики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84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Врач-педиатр участковый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Врач-педиатр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Врач-детский хирург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Врач-хирург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 общей практики (семейный врач)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Врач-рентгенолог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Врач-онколог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Врач-анестезиолог-реаниматолог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2916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 функциональной диагностики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 физической и реабилитационной медицины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Врач-офтальмолог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Врач-акушер-гинеколог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84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Врач –</a:t>
                      </a: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оториноларинголог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70448" y="667383"/>
            <a:ext cx="7787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ГБУЗ ПК "Чусовская больница им В.Г. Любимова" </a:t>
            </a:r>
            <a:r>
              <a:rPr lang="ru-RU" b="1" dirty="0" smtClean="0"/>
              <a:t>работает </a:t>
            </a:r>
            <a:r>
              <a:rPr lang="ru-RU" b="1" dirty="0" smtClean="0"/>
              <a:t>771 </a:t>
            </a:r>
            <a:r>
              <a:rPr lang="ru-RU" b="1" dirty="0" smtClean="0"/>
              <a:t>чел., из них: </a:t>
            </a:r>
            <a:r>
              <a:rPr lang="ru-RU" b="1" dirty="0" smtClean="0"/>
              <a:t>врачей-117 </a:t>
            </a:r>
            <a:r>
              <a:rPr lang="ru-RU" b="1" dirty="0" smtClean="0"/>
              <a:t>чел., </a:t>
            </a:r>
            <a:r>
              <a:rPr lang="ru-RU" b="1" dirty="0"/>
              <a:t>среднего медицинского персонала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 smtClean="0"/>
              <a:t>-</a:t>
            </a:r>
            <a:r>
              <a:rPr lang="ru-RU" b="1" dirty="0" smtClean="0"/>
              <a:t>395 </a:t>
            </a:r>
            <a:r>
              <a:rPr lang="ru-RU" b="1" dirty="0" smtClean="0"/>
              <a:t>чел. </a:t>
            </a:r>
            <a:endParaRPr lang="ru-RU" b="1" dirty="0" smtClean="0">
              <a:solidFill>
                <a:srgbClr val="0070C0"/>
              </a:solidFill>
            </a:endParaRP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70448" y="1556792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Потребность во врачебных кадрах существует практически по всем врачебным </a:t>
            </a:r>
            <a:r>
              <a:rPr lang="ru-RU" b="1" dirty="0" smtClean="0"/>
              <a:t>специальностям </a:t>
            </a:r>
            <a:r>
              <a:rPr lang="ru-RU" b="1" dirty="0"/>
              <a:t>в стационаре и поликлинике:</a:t>
            </a:r>
          </a:p>
        </p:txBody>
      </p:sp>
    </p:spTree>
    <p:extLst>
      <p:ext uri="{BB962C8B-B14F-4D97-AF65-F5344CB8AC3E}">
        <p14:creationId xmlns:p14="http://schemas.microsoft.com/office/powerpoint/2010/main" val="278271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7"/>
    </mc:Choice>
    <mc:Fallback xmlns="">
      <p:transition spd="slow" advTm="1581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143227"/>
            <a:ext cx="6347714" cy="13208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Заработная плата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95536" y="2276872"/>
            <a:ext cx="3820616" cy="262537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200" b="1" dirty="0" smtClean="0"/>
              <a:t>Среднемесячная </a:t>
            </a:r>
            <a:r>
              <a:rPr lang="ru-RU" sz="3200" b="1" dirty="0"/>
              <a:t>заработная плата </a:t>
            </a:r>
            <a:r>
              <a:rPr lang="ru-RU" sz="3200" b="1" dirty="0" smtClean="0"/>
              <a:t>среднего медицинского персонала</a:t>
            </a:r>
          </a:p>
          <a:p>
            <a:pPr marL="0" indent="0" algn="ctr">
              <a:buNone/>
            </a:pPr>
            <a:r>
              <a:rPr lang="ru-RU" sz="3200" b="1" dirty="0" smtClean="0"/>
              <a:t>41 029 руб.</a:t>
            </a:r>
            <a:endParaRPr lang="ru-RU" sz="3200" b="1" dirty="0"/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216152" y="1556792"/>
            <a:ext cx="3380184" cy="259228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3200" b="1" dirty="0" smtClean="0"/>
              <a:t>Среднемесячная </a:t>
            </a:r>
            <a:r>
              <a:rPr lang="ru-RU" sz="3200" b="1" dirty="0"/>
              <a:t>заработная плата врачей  </a:t>
            </a:r>
            <a:endParaRPr lang="ru-RU" sz="3200" b="1" dirty="0" smtClean="0"/>
          </a:p>
          <a:p>
            <a:pPr marL="0" indent="0" algn="ctr">
              <a:buNone/>
            </a:pPr>
            <a:r>
              <a:rPr lang="ru-RU" sz="3200" b="1" dirty="0"/>
              <a:t>9</a:t>
            </a:r>
            <a:r>
              <a:rPr lang="ru-RU" sz="3200" b="1" dirty="0" smtClean="0"/>
              <a:t>2 764 </a:t>
            </a:r>
            <a:r>
              <a:rPr lang="ru-RU" sz="3200" b="1" dirty="0"/>
              <a:t>руб.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6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5"/>
    </mc:Choice>
    <mc:Fallback xmlns="">
      <p:transition spd="slow" advTm="1112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1208"/>
            <a:ext cx="8229600" cy="151216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Меры поддержки, оказываемые </a:t>
            </a:r>
            <a:r>
              <a:rPr lang="ru-RU" sz="2800" b="1" dirty="0">
                <a:solidFill>
                  <a:srgbClr val="FF0000"/>
                </a:solidFill>
              </a:rPr>
              <a:t>в</a:t>
            </a:r>
            <a:r>
              <a:rPr lang="ru-RU" sz="2800" b="1" dirty="0" smtClean="0">
                <a:solidFill>
                  <a:srgbClr val="FF0000"/>
                </a:solidFill>
              </a:rPr>
              <a:t> учреждении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9036" y="3779551"/>
            <a:ext cx="8229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9525" y="1123008"/>
            <a:ext cx="8767583" cy="19442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</a:rPr>
              <a:t>Для врачей возможность </a:t>
            </a:r>
            <a:r>
              <a:rPr lang="ru-RU" b="1" dirty="0">
                <a:solidFill>
                  <a:schemeClr val="tx1"/>
                </a:solidFill>
              </a:rPr>
              <a:t>участия в </a:t>
            </a:r>
            <a:r>
              <a:rPr lang="ru-RU" b="1" dirty="0" smtClean="0">
                <a:solidFill>
                  <a:schemeClr val="tx1"/>
                </a:solidFill>
              </a:rPr>
              <a:t>программе </a:t>
            </a:r>
            <a:r>
              <a:rPr lang="ru-RU" b="1" dirty="0">
                <a:solidFill>
                  <a:schemeClr val="tx1"/>
                </a:solidFill>
              </a:rPr>
              <a:t>«Земский </a:t>
            </a:r>
            <a:r>
              <a:rPr lang="ru-RU" b="1" dirty="0" smtClean="0">
                <a:solidFill>
                  <a:schemeClr val="tx1"/>
                </a:solidFill>
              </a:rPr>
              <a:t>доктор» с получением </a:t>
            </a:r>
            <a:r>
              <a:rPr lang="ru-RU" b="1" dirty="0">
                <a:solidFill>
                  <a:schemeClr val="tx1"/>
                </a:solidFill>
              </a:rPr>
              <a:t>единовременной компенсационной </a:t>
            </a:r>
            <a:r>
              <a:rPr lang="ru-RU" b="1" dirty="0" smtClean="0">
                <a:solidFill>
                  <a:schemeClr val="tx1"/>
                </a:solidFill>
              </a:rPr>
              <a:t>выплаты </a:t>
            </a:r>
            <a:r>
              <a:rPr lang="ru-RU" b="1" dirty="0">
                <a:solidFill>
                  <a:schemeClr val="tx1"/>
                </a:solidFill>
              </a:rPr>
              <a:t>1 млн. руб. 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В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подразделении, расположенном в сельском населенном </a:t>
            </a:r>
            <a:r>
              <a:rPr lang="ru-RU" b="1" dirty="0" smtClean="0">
                <a:solidFill>
                  <a:schemeClr val="tx1"/>
                </a:solidFill>
              </a:rPr>
              <a:t>пункте -1,5 млн. руб.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Для среднего медицинского персонала </a:t>
            </a:r>
            <a:r>
              <a:rPr lang="ru-RU" b="1" dirty="0" err="1" smtClean="0">
                <a:solidFill>
                  <a:schemeClr val="tx1"/>
                </a:solidFill>
              </a:rPr>
              <a:t>ФАПов</a:t>
            </a:r>
            <a:r>
              <a:rPr lang="ru-RU" b="1" dirty="0" smtClean="0">
                <a:solidFill>
                  <a:schemeClr val="tx1"/>
                </a:solidFill>
              </a:rPr>
              <a:t> возможность участия </a:t>
            </a:r>
            <a:r>
              <a:rPr lang="ru-RU" b="1" dirty="0">
                <a:solidFill>
                  <a:schemeClr val="tx1"/>
                </a:solidFill>
              </a:rPr>
              <a:t>в программе «Земский </a:t>
            </a:r>
            <a:r>
              <a:rPr lang="ru-RU" b="1" dirty="0" smtClean="0">
                <a:solidFill>
                  <a:schemeClr val="tx1"/>
                </a:solidFill>
              </a:rPr>
              <a:t>фельдшер» </a:t>
            </a:r>
            <a:r>
              <a:rPr lang="ru-RU" b="1" dirty="0">
                <a:solidFill>
                  <a:schemeClr val="tx1"/>
                </a:solidFill>
              </a:rPr>
              <a:t>с получением единовременной компенсационной выплаты </a:t>
            </a:r>
            <a:r>
              <a:rPr lang="ru-RU" b="1" dirty="0" smtClean="0">
                <a:solidFill>
                  <a:schemeClr val="tx1"/>
                </a:solidFill>
              </a:rPr>
              <a:t>750 000 руб</a:t>
            </a:r>
            <a:r>
              <a:rPr lang="ru-RU" b="1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89525" y="5117823"/>
            <a:ext cx="8767583" cy="14755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Прибывающие врачи обеспечиваются благоустроенным служебным жильем. Администрация Чусовского городского округа предоставляет благоустроенное жилье по договору социального найма. Через 8 лет трудовой деятельности служебное жильё возможно приватизировать и распорядиться им по своему усмотрению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9525" y="3378058"/>
            <a:ext cx="8767583" cy="13586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В</a:t>
            </a:r>
            <a:r>
              <a:rPr lang="ru-RU" b="1" dirty="0" smtClean="0">
                <a:solidFill>
                  <a:schemeClr val="tx1"/>
                </a:solidFill>
              </a:rPr>
              <a:t> 2024г.прибывшие врачи имеют возможность </a:t>
            </a:r>
            <a:r>
              <a:rPr lang="ru-RU" b="1" dirty="0">
                <a:solidFill>
                  <a:schemeClr val="tx1"/>
                </a:solidFill>
              </a:rPr>
              <a:t>участия в </a:t>
            </a:r>
            <a:r>
              <a:rPr lang="ru-RU" b="1" dirty="0" smtClean="0">
                <a:solidFill>
                  <a:schemeClr val="tx1"/>
                </a:solidFill>
              </a:rPr>
              <a:t>программе «Медицинские кадры </a:t>
            </a:r>
            <a:r>
              <a:rPr lang="ru-RU" b="1" dirty="0" err="1">
                <a:solidFill>
                  <a:schemeClr val="tx1"/>
                </a:solidFill>
              </a:rPr>
              <a:t>П</a:t>
            </a:r>
            <a:r>
              <a:rPr lang="ru-RU" b="1" dirty="0" err="1" smtClean="0">
                <a:solidFill>
                  <a:schemeClr val="tx1"/>
                </a:solidFill>
              </a:rPr>
              <a:t>рикамья</a:t>
            </a:r>
            <a:r>
              <a:rPr lang="ru-RU" b="1" dirty="0" smtClean="0">
                <a:solidFill>
                  <a:schemeClr val="tx1"/>
                </a:solidFill>
              </a:rPr>
              <a:t>» с получением </a:t>
            </a:r>
            <a:r>
              <a:rPr lang="ru-RU" b="1" dirty="0">
                <a:solidFill>
                  <a:schemeClr val="tx1"/>
                </a:solidFill>
              </a:rPr>
              <a:t>единовременной компенсационной </a:t>
            </a:r>
            <a:r>
              <a:rPr lang="ru-RU" b="1" dirty="0" smtClean="0">
                <a:solidFill>
                  <a:schemeClr val="tx1"/>
                </a:solidFill>
              </a:rPr>
              <a:t>выплаты </a:t>
            </a:r>
            <a:r>
              <a:rPr lang="ru-RU" b="1" dirty="0">
                <a:solidFill>
                  <a:schemeClr val="tx1"/>
                </a:solidFill>
              </a:rPr>
              <a:t>2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млн. руб. </a:t>
            </a:r>
            <a:endParaRPr lang="ru-RU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4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10"/>
    </mc:Choice>
    <mc:Fallback xmlns="">
      <p:transition spd="slow" advTm="1771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09600"/>
            <a:ext cx="8280919" cy="109120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Специальные социальные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выплаты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59340"/>
            <a:ext cx="842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В учреждении </a:t>
            </a:r>
            <a:r>
              <a:rPr lang="ru-RU" sz="3600" b="1" dirty="0"/>
              <a:t>предусмотрены ежемесячные специальные социальные </a:t>
            </a:r>
            <a:r>
              <a:rPr lang="ru-RU" sz="3600" b="1" dirty="0" smtClean="0"/>
              <a:t>выплаты:</a:t>
            </a:r>
          </a:p>
          <a:p>
            <a:r>
              <a:rPr lang="ru-RU" sz="3600" b="1" dirty="0" smtClean="0"/>
              <a:t> -врачам 50 000 руб.</a:t>
            </a:r>
          </a:p>
          <a:p>
            <a:endParaRPr lang="ru-RU" sz="3600" b="1" dirty="0" smtClean="0"/>
          </a:p>
          <a:p>
            <a:r>
              <a:rPr lang="ru-RU" sz="3600" b="1" dirty="0" smtClean="0"/>
              <a:t> -среднему медицинскую персоналу 30 000 руб.</a:t>
            </a:r>
          </a:p>
        </p:txBody>
      </p:sp>
    </p:spTree>
    <p:extLst>
      <p:ext uri="{BB962C8B-B14F-4D97-AF65-F5344CB8AC3E}">
        <p14:creationId xmlns:p14="http://schemas.microsoft.com/office/powerpoint/2010/main" val="37238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7"/>
    </mc:Choice>
    <mc:Fallback xmlns="">
      <p:transition spd="slow" advTm="1165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057721" cy="5871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Целевое обучение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740397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r>
              <a:rPr lang="ru-RU" sz="2000" b="1" dirty="0" smtClean="0"/>
              <a:t>В учреждении ежегодно </a:t>
            </a:r>
            <a:r>
              <a:rPr lang="ru-RU" sz="2000" b="1" dirty="0"/>
              <a:t>осуществляется </a:t>
            </a:r>
            <a:r>
              <a:rPr lang="ru-RU" sz="2000" b="1" dirty="0" smtClean="0"/>
              <a:t>заключение целевых </a:t>
            </a:r>
            <a:r>
              <a:rPr lang="ru-RU" sz="2000" b="1" dirty="0"/>
              <a:t>договоров </a:t>
            </a:r>
            <a:r>
              <a:rPr lang="ru-RU" sz="2000" b="1" dirty="0" smtClean="0"/>
              <a:t>для </a:t>
            </a:r>
            <a:r>
              <a:rPr lang="ru-RU" sz="2000" b="1" dirty="0"/>
              <a:t>поступления в ПГМУ им. </a:t>
            </a:r>
            <a:r>
              <a:rPr lang="ru-RU" sz="2000" b="1" dirty="0" err="1"/>
              <a:t>ак</a:t>
            </a:r>
            <a:r>
              <a:rPr lang="ru-RU" sz="2000" b="1" dirty="0"/>
              <a:t>. Е.А. Вагнера по программам </a:t>
            </a:r>
            <a:r>
              <a:rPr lang="ru-RU" sz="2000" b="1" dirty="0" err="1" smtClean="0"/>
              <a:t>специалитета</a:t>
            </a:r>
            <a:r>
              <a:rPr lang="ru-RU" sz="2000" b="1" dirty="0" smtClean="0"/>
              <a:t>, ординатуры. Правила </a:t>
            </a:r>
            <a:r>
              <a:rPr lang="ru-RU" sz="2000" b="1" dirty="0"/>
              <a:t>приема документов от будущих абитуриентов, а также актуальная информация о сроках приемной кампании ПГМУ им. </a:t>
            </a:r>
            <a:r>
              <a:rPr lang="ru-RU" sz="2000" b="1" dirty="0" err="1"/>
              <a:t>ак</a:t>
            </a:r>
            <a:r>
              <a:rPr lang="ru-RU" sz="2000" b="1" dirty="0"/>
              <a:t>. Е.А. Вагнера </a:t>
            </a:r>
            <a:r>
              <a:rPr lang="ru-RU" sz="2000" b="1" dirty="0" smtClean="0"/>
              <a:t>ежегодно размещается </a:t>
            </a:r>
            <a:r>
              <a:rPr lang="ru-RU" sz="2000" b="1" dirty="0"/>
              <a:t>на сайте вуза </a:t>
            </a:r>
            <a:r>
              <a:rPr lang="ru-RU" sz="2000" b="1" dirty="0">
                <a:solidFill>
                  <a:srgbClr val="0070C0"/>
                </a:solidFill>
              </a:rPr>
              <a:t>(</a:t>
            </a:r>
            <a:r>
              <a:rPr lang="ru-RU" sz="2000" b="1" dirty="0">
                <a:solidFill>
                  <a:srgbClr val="0070C0"/>
                </a:solidFill>
                <a:hlinkClick r:id="rId2"/>
              </a:rPr>
              <a:t>https://psma.ru</a:t>
            </a:r>
            <a:r>
              <a:rPr lang="ru-RU" sz="2000" b="1" dirty="0" smtClean="0">
                <a:solidFill>
                  <a:srgbClr val="0070C0"/>
                </a:solidFill>
                <a:hlinkClick r:id="rId2"/>
              </a:rPr>
              <a:t>/</a:t>
            </a:r>
            <a:r>
              <a:rPr lang="ru-RU" sz="2000" b="1" dirty="0" smtClean="0">
                <a:solidFill>
                  <a:srgbClr val="0070C0"/>
                </a:solidFill>
              </a:rPr>
              <a:t>) </a:t>
            </a:r>
            <a:r>
              <a:rPr lang="ru-RU" sz="2000" b="1" dirty="0" smtClean="0"/>
              <a:t>и сайте больницы.</a:t>
            </a:r>
            <a:endParaRPr lang="ru-RU" sz="2000" b="1" dirty="0"/>
          </a:p>
          <a:p>
            <a:r>
              <a:rPr lang="ru-RU" sz="2000" b="1" dirty="0" smtClean="0"/>
              <a:t>В </a:t>
            </a:r>
            <a:r>
              <a:rPr lang="ru-RU" sz="2000" b="1" dirty="0"/>
              <a:t>настоящее время целевое обучение по программам </a:t>
            </a:r>
            <a:r>
              <a:rPr lang="ru-RU" sz="2000" b="1" dirty="0" err="1" smtClean="0"/>
              <a:t>специалитета</a:t>
            </a:r>
            <a:r>
              <a:rPr lang="ru-RU" sz="2000" b="1" dirty="0" smtClean="0"/>
              <a:t> и ординатуры </a:t>
            </a:r>
            <a:r>
              <a:rPr lang="ru-RU" sz="2000" b="1" dirty="0"/>
              <a:t>в ФГБОУ ВО ПГМУ им. академика Е.А. Вагнера Минздрава России для Учреждения </a:t>
            </a:r>
            <a:r>
              <a:rPr lang="ru-RU" sz="2000" b="1" dirty="0" smtClean="0"/>
              <a:t>проходят </a:t>
            </a:r>
            <a:r>
              <a:rPr lang="ru-RU" sz="2000" b="1" dirty="0" smtClean="0"/>
              <a:t>22 </a:t>
            </a:r>
            <a:r>
              <a:rPr lang="ru-RU" sz="2000" b="1" dirty="0" smtClean="0"/>
              <a:t>студента </a:t>
            </a:r>
            <a:r>
              <a:rPr lang="ru-RU" sz="2000" b="1" dirty="0"/>
              <a:t>1 – 6 курсов, из </a:t>
            </a:r>
            <a:r>
              <a:rPr lang="ru-RU" sz="2000" b="1" dirty="0" smtClean="0"/>
              <a:t>них: 16 чел. по специальности «лечебное дело», 6 чел. по специальности «педиатрия», 2 чел. в ординатуре </a:t>
            </a:r>
            <a:r>
              <a:rPr lang="ru-RU" sz="2000" b="1" dirty="0"/>
              <a:t>по </a:t>
            </a:r>
            <a:r>
              <a:rPr lang="ru-RU" sz="2000" b="1" dirty="0" smtClean="0"/>
              <a:t>специальностям </a:t>
            </a:r>
            <a:r>
              <a:rPr lang="ru-RU" sz="2000" b="1" dirty="0"/>
              <a:t>«</a:t>
            </a:r>
            <a:r>
              <a:rPr lang="ru-RU" sz="2000" b="1" dirty="0" smtClean="0"/>
              <a:t>терапия» и «кардиология». </a:t>
            </a:r>
            <a:endParaRPr lang="ru-RU" sz="2000" b="1" dirty="0"/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dirty="0"/>
          </a:p>
          <a:p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337367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6347714" cy="73116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Целевое обучение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91816"/>
            <a:ext cx="712879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dirty="0" smtClean="0"/>
              <a:t>Также </a:t>
            </a:r>
            <a:r>
              <a:rPr lang="ru-RU" sz="2000" b="1" dirty="0"/>
              <a:t>ежегодно осуществляется прием документов для заключения и  подписания целевых договоров для поступления в ГБПОУ «Уральский медицинский колледж» </a:t>
            </a:r>
            <a:r>
              <a:rPr lang="ru-RU" sz="2000" b="1" dirty="0" smtClean="0"/>
              <a:t>с целью получения среднего профессионального образования по </a:t>
            </a:r>
            <a:r>
              <a:rPr lang="ru-RU" sz="2000" b="1" dirty="0"/>
              <a:t>специальностям: «лечебное дело», «акушерское дело», «сестринское дело».</a:t>
            </a:r>
          </a:p>
          <a:p>
            <a:pPr indent="450215" algn="just">
              <a:lnSpc>
                <a:spcPts val="1800"/>
              </a:lnSpc>
              <a:spcAft>
                <a:spcPts val="0"/>
              </a:spcAft>
            </a:pPr>
            <a:endParaRPr lang="ru-RU" sz="2000" b="1" dirty="0" smtClean="0">
              <a:ea typeface="Times New Roman" panose="02020603050405020304" pitchFamily="18" charset="0"/>
            </a:endParaRPr>
          </a:p>
          <a:p>
            <a:pPr indent="450215" algn="just">
              <a:lnSpc>
                <a:spcPts val="1800"/>
              </a:lnSpc>
              <a:spcAft>
                <a:spcPts val="0"/>
              </a:spcAft>
            </a:pPr>
            <a:r>
              <a:rPr lang="ru-RU" sz="2000" b="1" dirty="0" smtClean="0">
                <a:ea typeface="Times New Roman" panose="02020603050405020304" pitchFamily="18" charset="0"/>
              </a:rPr>
              <a:t>Формы </a:t>
            </a:r>
            <a:r>
              <a:rPr lang="ru-RU" sz="2000" b="1" dirty="0">
                <a:ea typeface="Times New Roman" panose="02020603050405020304" pitchFamily="18" charset="0"/>
              </a:rPr>
              <a:t>договоров и рекомендации по их заключению </a:t>
            </a:r>
            <a:r>
              <a:rPr lang="ru-RU" sz="2000" b="1" dirty="0" smtClean="0">
                <a:ea typeface="Times New Roman" panose="02020603050405020304" pitchFamily="18" charset="0"/>
              </a:rPr>
              <a:t>ежегодно обновляются.</a:t>
            </a:r>
          </a:p>
          <a:p>
            <a:pPr algn="just">
              <a:lnSpc>
                <a:spcPts val="1800"/>
              </a:lnSpc>
            </a:pPr>
            <a:endParaRPr lang="ru-RU" sz="2000" b="1" dirty="0" smtClean="0"/>
          </a:p>
          <a:p>
            <a:pPr algn="just">
              <a:lnSpc>
                <a:spcPts val="1800"/>
              </a:lnSpc>
            </a:pPr>
            <a:r>
              <a:rPr lang="ru-RU" sz="2000" b="1" dirty="0" smtClean="0"/>
              <a:t>Полная </a:t>
            </a:r>
            <a:r>
              <a:rPr lang="ru-RU" sz="2000" b="1" dirty="0"/>
              <a:t>информация о порядке заключения целевых договоров с медицинскими организациями </a:t>
            </a:r>
            <a:r>
              <a:rPr lang="ru-RU" sz="2000" b="1" dirty="0" smtClean="0"/>
              <a:t>ежегодно размещается </a:t>
            </a:r>
            <a:r>
              <a:rPr lang="ru-RU" sz="2000" b="1" dirty="0"/>
              <a:t>на сайте МЗ ПК (Целевое обучение</a:t>
            </a:r>
            <a:r>
              <a:rPr lang="ru-RU" sz="2000" b="1" dirty="0" smtClean="0"/>
              <a:t>) и сайте учреждения</a:t>
            </a:r>
            <a:endParaRPr lang="ru-RU" sz="2000" b="1" dirty="0"/>
          </a:p>
          <a:p>
            <a:pPr algn="just">
              <a:lnSpc>
                <a:spcPts val="1800"/>
              </a:lnSpc>
              <a:spcAft>
                <a:spcPts val="0"/>
              </a:spcAft>
            </a:pP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8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1520</TotalTime>
  <Words>813</Words>
  <Application>Microsoft Office PowerPoint</Application>
  <PresentationFormat>Экран (4:3)</PresentationFormat>
  <Paragraphs>101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Wingdings 3</vt:lpstr>
      <vt:lpstr>Грань</vt:lpstr>
      <vt:lpstr>Чусовской городской округ-территория, комфортная для работы, проживания и отдыха</vt:lpstr>
      <vt:lpstr>Структура ГБУЗ ПК  «Чусовская больница им. В.Г. Любимова»</vt:lpstr>
      <vt:lpstr>Презентация PowerPoint</vt:lpstr>
      <vt:lpstr>Потребность во врачебных кадрах</vt:lpstr>
      <vt:lpstr>Заработная плата</vt:lpstr>
      <vt:lpstr>Меры поддержки, оказываемые в учреждении </vt:lpstr>
      <vt:lpstr>Специальные социальные  выплаты </vt:lpstr>
      <vt:lpstr>Целевое обучение</vt:lpstr>
      <vt:lpstr>Целевое обучение</vt:lpstr>
      <vt:lpstr>Реализация региональной программы «Модернизация первичного звена» в ГБУЗ ПК «ЧБ им. В.Г. Любимова»</vt:lpstr>
      <vt:lpstr>Чусовой - не только территория опережающего социально-экономического развития, но и «комфортная среда» для проживания, отдыха и занятия спортом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Чусовской городской округ</dc:title>
  <dc:creator>Голованова М.Л.</dc:creator>
  <cp:lastModifiedBy>CHARINA</cp:lastModifiedBy>
  <cp:revision>78</cp:revision>
  <cp:lastPrinted>2023-03-16T07:13:00Z</cp:lastPrinted>
  <dcterms:created xsi:type="dcterms:W3CDTF">2023-03-15T05:59:42Z</dcterms:created>
  <dcterms:modified xsi:type="dcterms:W3CDTF">2024-11-27T06:41:26Z</dcterms:modified>
</cp:coreProperties>
</file>